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2" r:id="rId5"/>
    <p:sldId id="297" r:id="rId6"/>
    <p:sldId id="283" r:id="rId7"/>
    <p:sldId id="298" r:id="rId8"/>
    <p:sldId id="284" r:id="rId9"/>
    <p:sldId id="294" r:id="rId10"/>
    <p:sldId id="295" r:id="rId11"/>
    <p:sldId id="300" r:id="rId12"/>
    <p:sldId id="301" r:id="rId13"/>
    <p:sldId id="302" r:id="rId14"/>
    <p:sldId id="256" r:id="rId15"/>
    <p:sldId id="29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EC20E35-A176-4012-BC5E-935CFFF8708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4" autoAdjust="0"/>
    <p:restoredTop sz="94574" autoAdjust="0"/>
  </p:normalViewPr>
  <p:slideViewPr>
    <p:cSldViewPr snapToGrid="0">
      <p:cViewPr varScale="1">
        <p:scale>
          <a:sx n="58" d="100"/>
          <a:sy n="58" d="100"/>
        </p:scale>
        <p:origin x="77" y="6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5/17/2021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5/17/2021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>
            <a:extLst>
              <a:ext uri="{FF2B5EF4-FFF2-40B4-BE49-F238E27FC236}">
                <a16:creationId xmlns:a16="http://schemas.microsoft.com/office/drawing/2014/main" id="{901FAF19-EC05-4368-9C23-D1307429BBA4}"/>
              </a:ext>
            </a:extLst>
          </p:cNvPr>
          <p:cNvSpPr/>
          <p:nvPr userDrawn="1"/>
        </p:nvSpPr>
        <p:spPr>
          <a:xfrm>
            <a:off x="8266176" y="4754879"/>
            <a:ext cx="2450592" cy="1664327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296D70-8C54-475E-8440-66769A72C583}"/>
              </a:ext>
            </a:extLst>
          </p:cNvPr>
          <p:cNvSpPr/>
          <p:nvPr userDrawn="1"/>
        </p:nvSpPr>
        <p:spPr>
          <a:xfrm>
            <a:off x="11832336" y="1097280"/>
            <a:ext cx="144000" cy="5321927"/>
          </a:xfrm>
          <a:prstGeom prst="rect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6F629-658F-4B7E-A1D1-2522EA76B0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5380A33-49FB-43FC-B60E-34A2E555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0F16635-76F3-45F7-9385-A99504D2B90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008000"/>
            <a:ext cx="11339999" cy="4881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70C8E421-28C0-4976-A17C-22789B6F3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008000"/>
            <a:ext cx="5505225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AFEAA85-DD59-4B9B-B080-3368277EF6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08000"/>
            <a:ext cx="5587800" cy="516896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EAE3C73-B1A9-4A3B-8DD2-5A34920790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08000"/>
            <a:ext cx="559980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53A52FEF-F917-4982-9855-43A0DF5DA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75912"/>
            <a:ext cx="5599800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C1CA8AB-B7BE-4C9F-9A0A-C849A35AA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08000"/>
            <a:ext cx="5565575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7B0DF164-9487-4D3F-BA7D-E273D7F5A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75912"/>
            <a:ext cx="5565575" cy="421375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079216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84F2FFD-7164-411A-96A5-A5211A6CA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4E38C26-A932-4007-84B1-21C1D9744A76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A87EF18-D404-4A92-BE37-7AC9B7223D51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B3FD9-234A-4B72-9A91-D7DD23D39CD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FDBADDA-AF39-45A0-BBAB-A87608C0A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24564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758493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EF269EA-6AE9-449D-BE5A-03758EA88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473F491-E8FD-4CBC-84E6-5139D5161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51641"/>
            <a:ext cx="5472001" cy="5054346"/>
          </a:xfrm>
        </p:spPr>
        <p:txBody>
          <a:bodyPr anchor="b" anchorCtr="0"/>
          <a:lstStyle>
            <a:lvl1pPr>
              <a:defRPr sz="20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 sz="1800"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7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678833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C12A5E3-4178-4927-9321-CCDE04B7D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1"/>
            <a:ext cx="4840085" cy="816076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91440" bIns="0" rtlCol="0">
            <a:noAutofit/>
          </a:bodyPr>
          <a:lstStyle>
            <a:lvl1pPr marL="0" indent="0" algn="r">
              <a:buNone/>
              <a:defRPr lang="en-US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66700" lvl="0" indent="-266700" algn="r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3C2D913-09CE-4035-84E6-314496115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5997" y="651641"/>
            <a:ext cx="5472002" cy="50543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63140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F6E7EBFD-F776-4FA5-B67B-AEAB104C7125}"/>
              </a:ext>
            </a:extLst>
          </p:cNvPr>
          <p:cNvSpPr/>
          <p:nvPr userDrawn="1"/>
        </p:nvSpPr>
        <p:spPr>
          <a:xfrm>
            <a:off x="8418576" y="4907280"/>
            <a:ext cx="1554480" cy="1103376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01C03F-F087-4546-A9C3-5B5B81E3BD7B}"/>
              </a:ext>
            </a:extLst>
          </p:cNvPr>
          <p:cNvSpPr/>
          <p:nvPr userDrawn="1"/>
        </p:nvSpPr>
        <p:spPr>
          <a:xfrm>
            <a:off x="8266176" y="4754880"/>
            <a:ext cx="274320" cy="292608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920514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9F7BF0-5084-45F6-AF52-A3013D439469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2718816" y="2673350"/>
            <a:ext cx="6754368" cy="1511300"/>
          </a:xfrm>
        </p:spPr>
        <p:txBody>
          <a:bodyPr anchor="ctr"/>
          <a:lstStyle>
            <a:lvl1pPr marL="0" indent="0" algn="ctr">
              <a:buNone/>
              <a:defRPr sz="4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54439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A9BE28-009E-4D88-9951-81B453F75A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1AB7A8BA-0531-4A37-BB60-9E1CA4764B40}"/>
              </a:ext>
            </a:extLst>
          </p:cNvPr>
          <p:cNvSpPr/>
          <p:nvPr userDrawn="1"/>
        </p:nvSpPr>
        <p:spPr>
          <a:xfrm>
            <a:off x="1450848" y="653845"/>
            <a:ext cx="2657856" cy="2450592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6815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FE842FA8-E742-4FD8-BFA1-7B8A13828E76}"/>
              </a:ext>
            </a:extLst>
          </p:cNvPr>
          <p:cNvSpPr/>
          <p:nvPr userDrawn="1"/>
        </p:nvSpPr>
        <p:spPr>
          <a:xfrm>
            <a:off x="8418576" y="4907280"/>
            <a:ext cx="274320" cy="292608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3F5D8CC-DBBC-4E65-A552-C98514F1E2F9}"/>
              </a:ext>
            </a:extLst>
          </p:cNvPr>
          <p:cNvSpPr/>
          <p:nvPr userDrawn="1"/>
        </p:nvSpPr>
        <p:spPr>
          <a:xfrm>
            <a:off x="8266176" y="4754880"/>
            <a:ext cx="274320" cy="292608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69100" y="144000"/>
            <a:ext cx="5280100" cy="6048000"/>
          </a:xfrm>
          <a:solidFill>
            <a:schemeClr val="tx1"/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93000" y="2438399"/>
            <a:ext cx="3836200" cy="3044399"/>
          </a:xfr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lIns="432000" tIns="432000" rIns="72000" bIns="1188000" anchor="t"/>
          <a:lstStyle>
            <a:lvl1pPr algn="l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465176"/>
            <a:ext cx="3372329" cy="774934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lIns="180000" tIns="144000" rIns="0"/>
          <a:lstStyle>
            <a:lvl1pPr marL="0" indent="0" algn="l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04440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5708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34827DBE-7690-48BE-8673-ABB67E101D80}"/>
              </a:ext>
            </a:extLst>
          </p:cNvPr>
          <p:cNvSpPr/>
          <p:nvPr userDrawn="1"/>
        </p:nvSpPr>
        <p:spPr>
          <a:xfrm>
            <a:off x="8266176" y="4754880"/>
            <a:ext cx="274320" cy="292608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5280100" cy="6060155"/>
          </a:xfrm>
          <a:solidFill>
            <a:schemeClr val="tx1"/>
          </a:solidFill>
        </p:spPr>
        <p:txBody>
          <a:bodyPr lIns="0" tIns="144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3263899"/>
            <a:ext cx="5472000" cy="2442088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9E1708-B7A6-4D6F-9968-5398B335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816075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7529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DE35ADD-8A62-4F35-950B-EA0CC678DE64}"/>
              </a:ext>
            </a:extLst>
          </p:cNvPr>
          <p:cNvSpPr/>
          <p:nvPr userDrawn="1"/>
        </p:nvSpPr>
        <p:spPr>
          <a:xfrm>
            <a:off x="8266176" y="4754880"/>
            <a:ext cx="274320" cy="292608"/>
          </a:xfrm>
          <a:prstGeom prst="ellipse">
            <a:avLst/>
          </a:prstGeom>
          <a:noFill/>
          <a:ln>
            <a:noFill/>
          </a:ln>
        </p:spPr>
        <p:txBody>
          <a:bodyPr vert="horz" lIns="72000" tIns="180000" rIns="180000" bIns="0" rtlCol="0" anchor="t">
            <a:noAutofit/>
          </a:bodyPr>
          <a:lstStyle/>
          <a:p>
            <a:pPr algn="r">
              <a:lnSpc>
                <a:spcPts val="4700"/>
              </a:lnSpc>
              <a:spcBef>
                <a:spcPct val="0"/>
              </a:spcBef>
            </a:pPr>
            <a:endParaRPr lang="en-US" sz="4500" noProof="0" dirty="0">
              <a:solidFill>
                <a:schemeClr val="bg1"/>
              </a:solidFill>
              <a:latin typeface="Rockwell" panose="02060603020205020403" pitchFamily="18" charset="0"/>
              <a:ea typeface="+mj-ea"/>
              <a:cs typeface="+mj-cs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DBAC9A-28A2-405B-8B7E-9BE425F51354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431999" y="1512000"/>
            <a:ext cx="11339999" cy="4377523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367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>
                    <a:lumMod val="75000"/>
                  </a:schemeClr>
                </a:solidFill>
              </a:defRPr>
            </a:lvl2pPr>
            <a:lvl3pPr>
              <a:defRPr>
                <a:solidFill>
                  <a:schemeClr val="bg1">
                    <a:lumMod val="75000"/>
                  </a:schemeClr>
                </a:solidFill>
              </a:defRPr>
            </a:lvl3pPr>
            <a:lvl4pPr>
              <a:defRPr>
                <a:solidFill>
                  <a:schemeClr val="bg1">
                    <a:lumMod val="75000"/>
                  </a:schemeClr>
                </a:solidFill>
              </a:defRPr>
            </a:lvl4pPr>
            <a:lvl5pPr>
              <a:defRPr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FD215-79E5-48E4-95DB-2C5E5A1F8E8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F905B34-4C18-4A8D-8167-57B7BF03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DA3C530-12F9-48FC-BC5E-D34BDC504B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4000" y="143999"/>
            <a:ext cx="11905200" cy="6047999"/>
          </a:xfrm>
          <a:solidFill>
            <a:schemeClr val="tx1"/>
          </a:solidFill>
        </p:spPr>
        <p:txBody>
          <a:bodyPr lIns="0" r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64900" y="4910452"/>
            <a:ext cx="4101900" cy="773546"/>
          </a:xfrm>
          <a:solidFill>
            <a:schemeClr val="bg1">
              <a:lumMod val="95000"/>
            </a:schemeClr>
          </a:solidFill>
        </p:spPr>
        <p:txBody>
          <a:bodyPr lIns="180000" tIns="72000" rIns="180000" anchor="t"/>
          <a:lstStyle>
            <a:lvl1pPr marL="0" indent="0">
              <a:buNone/>
              <a:defRPr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C14527-4DF5-4A98-AE66-C80F3B8E6D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B05C513-FBE3-4BA7-9084-69899356E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tx1"/>
          </a:solidFill>
        </p:spPr>
        <p:txBody>
          <a:bodyPr lIns="1764000" rIns="0" anchor="ctr"/>
          <a:lstStyle>
            <a:lvl1pPr marL="0" indent="0" algn="l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15412" y="360000"/>
            <a:ext cx="4416588" cy="4716572"/>
          </a:xfrm>
          <a:gradFill>
            <a:gsLst>
              <a:gs pos="0">
                <a:schemeClr val="tx1">
                  <a:lumMod val="75000"/>
                  <a:lumOff val="25000"/>
                  <a:alpha val="70000"/>
                </a:schemeClr>
              </a:gs>
              <a:gs pos="80000">
                <a:schemeClr val="tx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15413" y="5076572"/>
            <a:ext cx="4416587" cy="1421429"/>
          </a:xfrm>
          <a:solidFill>
            <a:schemeClr val="tx1">
              <a:alpha val="80000"/>
            </a:schemeClr>
          </a:solidFill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468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.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CEB7A85F-8707-4B62-B299-F53931B861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48708" y="5540135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BA4C7E3C-7C17-46E9-928A-D3D505EEAA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8708" y="5809779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6ADD6EB2-7D8E-4991-87A6-02723731EB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48708" y="6079423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94054031-2BEC-4DA9-90C3-616D2D61AB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943550" y="5233270"/>
            <a:ext cx="3396887" cy="196707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</p:spTree>
    <p:extLst>
      <p:ext uri="{BB962C8B-B14F-4D97-AF65-F5344CB8AC3E}">
        <p14:creationId xmlns:p14="http://schemas.microsoft.com/office/powerpoint/2010/main" val="160684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White"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726F2C-157B-477E-AD76-8F54126834C2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1000">
                <a:schemeClr val="tx1">
                  <a:lumMod val="75000"/>
                  <a:lumOff val="25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40000" cy="43775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4FB90F-5E6B-4508-96BB-939635D11AFF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4A1CB7-B157-440C-BA82-A62890EF3721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5B1BAC-5CBE-4B0E-B0AA-1C05EBEE964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200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68BD16A-5998-4CCA-B0F2-62F67B639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7425" y="6322399"/>
            <a:ext cx="370575" cy="365125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000" y="6322399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839907-C37E-4F37-B9BB-92B4A49360E6}"/>
              </a:ext>
            </a:extLst>
          </p:cNvPr>
          <p:cNvSpPr txBox="1"/>
          <p:nvPr userDrawn="1"/>
        </p:nvSpPr>
        <p:spPr>
          <a:xfrm>
            <a:off x="10194026" y="6258973"/>
            <a:ext cx="1577974" cy="427535"/>
          </a:xfrm>
          <a:prstGeom prst="rect">
            <a:avLst/>
          </a:prstGeom>
          <a:noFill/>
        </p:spPr>
        <p:txBody>
          <a:bodyPr wrap="square" lIns="0" tIns="144000" rIns="0" bIns="0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US" sz="2000" b="1" spc="0" baseline="0" noProof="0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Contoso</a:t>
            </a:r>
            <a:br>
              <a:rPr lang="en-US" sz="2000" b="1" spc="0" baseline="0" noProof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b="0" i="1" spc="600" baseline="0" noProof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Suites</a:t>
            </a: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  <p:sldLayoutId id="2147483666" r:id="rId5"/>
    <p:sldLayoutId id="2147483673" r:id="rId6"/>
    <p:sldLayoutId id="2147483659" r:id="rId7"/>
    <p:sldLayoutId id="2147483660" r:id="rId8"/>
    <p:sldLayoutId id="2147483664" r:id="rId9"/>
    <p:sldLayoutId id="2147483650" r:id="rId10"/>
    <p:sldLayoutId id="2147483652" r:id="rId11"/>
    <p:sldLayoutId id="2147483671" r:id="rId12"/>
    <p:sldLayoutId id="2147483656" r:id="rId13"/>
    <p:sldLayoutId id="2147483657" r:id="rId14"/>
    <p:sldLayoutId id="2147483667" r:id="rId15"/>
    <p:sldLayoutId id="2147483668" r:id="rId16"/>
    <p:sldLayoutId id="2147483669" r:id="rId17"/>
    <p:sldLayoutId id="2147483672" r:id="rId18"/>
    <p:sldLayoutId id="2147483654" r:id="rId19"/>
    <p:sldLayoutId id="2147483674" r:id="rId20"/>
    <p:sldLayoutId id="2147483655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biomedpharmajournal.org/vol11no3/automated-skin-disease-identification-using-deep-learning-algorithm/" TargetMode="Externa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Black wood grain" title="Black wood grain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4000" y="146383"/>
            <a:ext cx="11905200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00" y="1210236"/>
            <a:ext cx="5274318" cy="3382480"/>
          </a:xfrm>
        </p:spPr>
        <p:txBody>
          <a:bodyPr/>
          <a:lstStyle/>
          <a:p>
            <a:r>
              <a:rPr lang="en-US" sz="5400" dirty="0"/>
              <a:t>Skin Disease Classifier Using </a:t>
            </a:r>
            <a:br>
              <a:rPr lang="en-US" sz="5400" dirty="0"/>
            </a:br>
            <a:r>
              <a:rPr lang="en-US" sz="5400" dirty="0"/>
              <a:t>Deep 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486400"/>
            <a:ext cx="4575071" cy="1011601"/>
          </a:xfrm>
          <a:ln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/>
          <a:lstStyle/>
          <a:p>
            <a:r>
              <a:rPr lang="en-US" sz="2800" b="1" dirty="0"/>
              <a:t>Database management System</a:t>
            </a:r>
          </a:p>
          <a:p>
            <a:pPr algn="l"/>
            <a:r>
              <a:rPr lang="en-US" sz="2000" b="1" u="sng" dirty="0"/>
              <a:t> Data Mining Project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6B7B4495-C82C-48D0-80E1-9642AC9BCBE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30032" t="9965" r="29868" b="5539"/>
          <a:stretch/>
        </p:blipFill>
        <p:spPr>
          <a:xfrm>
            <a:off x="6096000" y="470261"/>
            <a:ext cx="5602598" cy="5408023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7A5585-648F-4ABC-882E-8AC3406DB9F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C991248-97FB-4E24-8680-369DE5CB93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3210" y="335938"/>
            <a:ext cx="5782789" cy="983411"/>
          </a:xfrm>
        </p:spPr>
        <p:txBody>
          <a:bodyPr/>
          <a:lstStyle/>
          <a:p>
            <a:pPr algn="l"/>
            <a:r>
              <a:rPr lang="en-US" sz="3500" dirty="0"/>
              <a:t>Additional Detail Database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28B48B8-705B-4FFA-80F8-E05BE732C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544" y="1909206"/>
            <a:ext cx="4755178" cy="3666605"/>
          </a:xfrm>
        </p:spPr>
        <p:txBody>
          <a:bodyPr/>
          <a:lstStyle/>
          <a:p>
            <a:pPr algn="l"/>
            <a:endParaRPr lang="en-US" sz="200" dirty="0">
              <a:solidFill>
                <a:schemeClr val="bg1"/>
              </a:solidFill>
            </a:endParaRPr>
          </a:p>
          <a:p>
            <a:pPr algn="l"/>
            <a:r>
              <a:rPr lang="en-US" sz="1800" dirty="0">
                <a:solidFill>
                  <a:schemeClr val="bg1"/>
                </a:solidFill>
              </a:rPr>
              <a:t>This is the prediction page which is showing the </a:t>
            </a:r>
            <a:r>
              <a:rPr lang="en-US" sz="2000" b="1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disease name</a:t>
            </a:r>
            <a:r>
              <a:rPr lang="en-US" sz="1800" dirty="0">
                <a:solidFill>
                  <a:schemeClr val="bg1"/>
                </a:solidFill>
              </a:rPr>
              <a:t> and how much percent our model is sure.</a:t>
            </a:r>
          </a:p>
          <a:p>
            <a:pPr algn="l"/>
            <a:endParaRPr lang="en-US" sz="800" dirty="0">
              <a:solidFill>
                <a:schemeClr val="bg1"/>
              </a:solidFill>
            </a:endParaRPr>
          </a:p>
          <a:p>
            <a:pPr algn="l"/>
            <a:r>
              <a:rPr lang="en-US" sz="2000" b="1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Precautions</a:t>
            </a:r>
            <a:r>
              <a:rPr lang="en-US" sz="1800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800" dirty="0">
                <a:solidFill>
                  <a:schemeClr val="bg1"/>
                </a:solidFill>
              </a:rPr>
              <a:t>about the disease predicted by the model.</a:t>
            </a:r>
          </a:p>
          <a:p>
            <a:pPr algn="l"/>
            <a:endParaRPr lang="en-US" sz="800" dirty="0">
              <a:solidFill>
                <a:schemeClr val="bg1"/>
              </a:solidFill>
            </a:endParaRPr>
          </a:p>
          <a:p>
            <a:pPr algn="l"/>
            <a:r>
              <a:rPr lang="en-US" sz="2000" b="1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Medicines</a:t>
            </a:r>
            <a:r>
              <a:rPr lang="en-US" sz="1800" dirty="0">
                <a:solidFill>
                  <a:schemeClr val="bg1"/>
                </a:solidFill>
              </a:rPr>
              <a:t> that are required to stop the disease then and there.</a:t>
            </a:r>
          </a:p>
          <a:p>
            <a:pPr algn="l"/>
            <a:endParaRPr lang="en-US" sz="800" dirty="0">
              <a:solidFill>
                <a:schemeClr val="bg1"/>
              </a:solidFill>
            </a:endParaRPr>
          </a:p>
          <a:p>
            <a:pPr algn="l"/>
            <a:r>
              <a:rPr lang="en-US" sz="1800" dirty="0">
                <a:solidFill>
                  <a:schemeClr val="bg1"/>
                </a:solidFill>
              </a:rPr>
              <a:t>Another</a:t>
            </a:r>
            <a:r>
              <a:rPr lang="en-US" sz="1800" i="1" dirty="0">
                <a:solidFill>
                  <a:schemeClr val="bg1"/>
                </a:solidFill>
              </a:rPr>
              <a:t> </a:t>
            </a:r>
            <a:r>
              <a:rPr lang="en-US" sz="2000" b="1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link</a:t>
            </a:r>
            <a:r>
              <a:rPr lang="en-US" sz="1800" dirty="0">
                <a:solidFill>
                  <a:schemeClr val="bg1"/>
                </a:solidFill>
              </a:rPr>
              <a:t> is provided for more information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824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7E37589-77F5-44CC-A3A3-4B6C418507C7}"/>
              </a:ext>
            </a:extLst>
          </p:cNvPr>
          <p:cNvSpPr txBox="1">
            <a:spLocks/>
          </p:cNvSpPr>
          <p:nvPr/>
        </p:nvSpPr>
        <p:spPr>
          <a:xfrm>
            <a:off x="1169894" y="913399"/>
            <a:ext cx="8915399" cy="5334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Rockwell" panose="02060603020205020403" pitchFamily="18" charset="0"/>
                <a:ea typeface="+mj-ea"/>
                <a:cs typeface="+mj-cs"/>
              </a:defRPr>
            </a:lvl1pPr>
          </a:lstStyle>
          <a:p>
            <a:r>
              <a:rPr lang="en-US" sz="2000" dirty="0"/>
              <a:t>(1). Automated Skin Disease Identification using Deep Learning Algorithm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7BFD90EC-0400-4990-8FD6-DD0927CDA7CD}"/>
              </a:ext>
            </a:extLst>
          </p:cNvPr>
          <p:cNvSpPr txBox="1">
            <a:spLocks/>
          </p:cNvSpPr>
          <p:nvPr/>
        </p:nvSpPr>
        <p:spPr>
          <a:xfrm>
            <a:off x="525853" y="200769"/>
            <a:ext cx="7056317" cy="61251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b="1" dirty="0">
                <a:solidFill>
                  <a:schemeClr val="bg2">
                    <a:lumMod val="75000"/>
                  </a:schemeClr>
                </a:solidFill>
              </a:rPr>
              <a:t>References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91CEF8-0955-4041-B73F-B1F054C78D88}"/>
              </a:ext>
            </a:extLst>
          </p:cNvPr>
          <p:cNvSpPr/>
          <p:nvPr/>
        </p:nvSpPr>
        <p:spPr>
          <a:xfrm>
            <a:off x="1708897" y="1520798"/>
            <a:ext cx="8793256" cy="1032685"/>
          </a:xfrm>
          <a:prstGeom prst="rect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l"/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Paper by :- Sourav Kumar Patnaik, </a:t>
            </a:r>
            <a:r>
              <a:rPr lang="en-US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Mansher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Singh Sidhu, </a:t>
            </a:r>
            <a:r>
              <a:rPr lang="en-US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Yaagyanika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Gehlot, 		     </a:t>
            </a:r>
            <a:r>
              <a:rPr lang="en-US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Bhairvi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Sharma and P Muthu</a:t>
            </a:r>
          </a:p>
          <a:p>
            <a:pPr algn="l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Available </a:t>
            </a:r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:-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https://biomedpharmajournal.org/vol11no3/automated-skin-disease-identification-using-deep-learning-algorithm/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”</a:t>
            </a:r>
            <a:endParaRPr lang="en-US" sz="1400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FA26B4-BAAF-4BEC-970A-B052C15D49DF}"/>
              </a:ext>
            </a:extLst>
          </p:cNvPr>
          <p:cNvSpPr/>
          <p:nvPr/>
        </p:nvSpPr>
        <p:spPr>
          <a:xfrm>
            <a:off x="1708897" y="3447089"/>
            <a:ext cx="8793255" cy="720201"/>
          </a:xfrm>
          <a:prstGeom prst="rect">
            <a:avLst/>
          </a:prstGeom>
          <a:noFill/>
          <a:ln w="952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l"/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Paper by :- Min Lin</a:t>
            </a:r>
            <a:r>
              <a:rPr lang="en-US" i="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Qiang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Chen</a:t>
            </a:r>
            <a:r>
              <a:rPr lang="en-US" i="0" dirty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i="0" dirty="0" err="1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Shuicheng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Yan </a:t>
            </a:r>
            <a:endParaRPr lang="en-US" i="0" strike="noStrike" dirty="0">
              <a:solidFill>
                <a:schemeClr val="bg1">
                  <a:lumMod val="20000"/>
                  <a:lumOff val="8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Available</a:t>
            </a:r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:- </a:t>
            </a: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u="sng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https://arxiv.org/abs/1312.4400</a:t>
            </a: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en-US" sz="1400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47D3A3-113C-4AFC-A141-861D77C637AF}"/>
              </a:ext>
            </a:extLst>
          </p:cNvPr>
          <p:cNvSpPr/>
          <p:nvPr/>
        </p:nvSpPr>
        <p:spPr>
          <a:xfrm>
            <a:off x="1708898" y="5009189"/>
            <a:ext cx="8793254" cy="1043548"/>
          </a:xfrm>
          <a:prstGeom prst="rect">
            <a:avLst/>
          </a:prstGeom>
          <a:noFill/>
          <a:ln w="952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l"/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Paper by :- </a:t>
            </a:r>
            <a:r>
              <a:rPr lang="en-US" sz="1600" b="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iuxiang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Gu , 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Zhenhua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Wang, Jason 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Kuen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Lianyang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Ma, Amir 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Shahroudy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 Bing Shuai, Ting Liu, 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Xingxing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Wang, Li Wang, Gang Wang, 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Jianfei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Cai, </a:t>
            </a:r>
            <a:r>
              <a:rPr lang="en-US" sz="16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Tsuhan</a:t>
            </a:r>
            <a:r>
              <a:rPr lang="en-US" sz="1600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Chen</a:t>
            </a:r>
          </a:p>
          <a:p>
            <a:pPr algn="l"/>
            <a:endParaRPr lang="en-US" sz="100" dirty="0">
              <a:solidFill>
                <a:schemeClr val="bg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100" dirty="0">
              <a:solidFill>
                <a:schemeClr val="bg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100" dirty="0">
              <a:solidFill>
                <a:schemeClr val="bg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100" dirty="0">
              <a:solidFill>
                <a:schemeClr val="bg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Available</a:t>
            </a:r>
            <a:r>
              <a:rPr lang="en-US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>
                <a:solidFill>
                  <a:schemeClr val="bg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:-</a:t>
            </a: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“</a:t>
            </a:r>
            <a:r>
              <a:rPr lang="en-US" u="sng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https://arxiv.org/pdf/1512.07108.pdf</a:t>
            </a: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en-US" sz="1400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834BD0-EF65-4442-814F-025E08DFA7B2}"/>
              </a:ext>
            </a:extLst>
          </p:cNvPr>
          <p:cNvSpPr txBox="1"/>
          <p:nvPr/>
        </p:nvSpPr>
        <p:spPr>
          <a:xfrm>
            <a:off x="1169894" y="2841022"/>
            <a:ext cx="7686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bg1"/>
                </a:solidFill>
                <a:effectLst/>
                <a:latin typeface="DM Serif Display"/>
              </a:rPr>
              <a:t>(2). Network In Network</a:t>
            </a:r>
            <a:endParaRPr lang="en-US" sz="2000" b="1" dirty="0">
              <a:solidFill>
                <a:schemeClr val="bg1"/>
              </a:solidFill>
              <a:latin typeface="DM Serif Display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DC6009-17E7-48B1-84B4-19C585214922}"/>
              </a:ext>
            </a:extLst>
          </p:cNvPr>
          <p:cNvSpPr txBox="1"/>
          <p:nvPr/>
        </p:nvSpPr>
        <p:spPr>
          <a:xfrm>
            <a:off x="1127772" y="4435240"/>
            <a:ext cx="653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DM Serif Display"/>
              </a:rPr>
              <a:t>(3). Convolutional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oving fast through a curved tunnel" title="Moving fast through a curved tunnel">
            <a:extLst>
              <a:ext uri="{FF2B5EF4-FFF2-40B4-BE49-F238E27FC236}">
                <a16:creationId xmlns:a16="http://schemas.microsoft.com/office/drawing/2014/main" id="{8F627737-7D1C-4923-A8FA-20DF09D0A2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3" b="23"/>
          <a:stretch>
            <a:fillRect/>
          </a:stretch>
        </p:blipFill>
        <p:spPr/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0C7833EF-F2FC-4C18-9E89-7491D88CF2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Thank You</a:t>
            </a:r>
          </a:p>
        </p:txBody>
      </p:sp>
      <p:sp>
        <p:nvSpPr>
          <p:cNvPr id="14" name="design box">
            <a:extLst>
              <a:ext uri="{FF2B5EF4-FFF2-40B4-BE49-F238E27FC236}">
                <a16:creationId xmlns:a16="http://schemas.microsoft.com/office/drawing/2014/main" id="{C9AEF562-1B88-4933-832C-6BD075D10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287" y="5063509"/>
            <a:ext cx="4416587" cy="1421429"/>
          </a:xfrm>
        </p:spPr>
        <p:txBody>
          <a:bodyPr/>
          <a:lstStyle/>
          <a:p>
            <a:r>
              <a:rPr lang="en-US" sz="2000" dirty="0"/>
              <a:t>April Hansson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07F99F3B-CCC1-4F7C-AFCC-BA449F64DB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algn="l"/>
            <a:r>
              <a:rPr lang="en-US" sz="2000" dirty="0"/>
              <a:t>Tushar kumar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algn="l"/>
            <a:r>
              <a:rPr lang="en-US" sz="1600" dirty="0">
                <a:solidFill>
                  <a:schemeClr val="bg1"/>
                </a:solidFill>
              </a:rPr>
              <a:t>2K19/CO/413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Tanmay Gupta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73EDC26-15F7-41F7-8D1D-E36AFD8FA7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algn="l"/>
            <a:r>
              <a:rPr lang="en-US" sz="1600" dirty="0">
                <a:solidFill>
                  <a:schemeClr val="bg1"/>
                </a:solidFill>
              </a:rPr>
              <a:t>2K19/CO/406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Chalk board texture with nothing written on it" title="Chalk board texture with nothing written on it">
            <a:extLst>
              <a:ext uri="{FF2B5EF4-FFF2-40B4-BE49-F238E27FC236}">
                <a16:creationId xmlns:a16="http://schemas.microsoft.com/office/drawing/2014/main" id="{7995DD33-258D-4E3B-8A80-CB864DD5F34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6853" y="144000"/>
            <a:ext cx="11899494" cy="606015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3683" y="1712721"/>
            <a:ext cx="4540622" cy="3432557"/>
          </a:xfrm>
        </p:spPr>
        <p:txBody>
          <a:bodyPr/>
          <a:lstStyle/>
          <a:p>
            <a:pPr algn="l"/>
            <a:r>
              <a:rPr lang="en-US" sz="2000" dirty="0"/>
              <a:t>1.  Dataset </a:t>
            </a:r>
            <a:br>
              <a:rPr lang="en-US" sz="2000" dirty="0"/>
            </a:br>
            <a:r>
              <a:rPr lang="en-US" sz="2000" dirty="0"/>
              <a:t>2.  Data Cleansing</a:t>
            </a:r>
            <a:br>
              <a:rPr lang="en-US" sz="2000" dirty="0"/>
            </a:br>
            <a:r>
              <a:rPr lang="en-US" sz="2000" dirty="0"/>
              <a:t>3.  Model Implementation</a:t>
            </a:r>
            <a:br>
              <a:rPr lang="en-US" sz="2000" dirty="0"/>
            </a:br>
            <a:r>
              <a:rPr lang="en-US" sz="2000" dirty="0"/>
              <a:t>4.  Model Training</a:t>
            </a:r>
            <a:br>
              <a:rPr lang="en-US" sz="2000" dirty="0"/>
            </a:br>
            <a:r>
              <a:rPr lang="en-US" sz="2000" dirty="0"/>
              <a:t>5.  Deployment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635" y="279078"/>
            <a:ext cx="3294530" cy="749534"/>
          </a:xfrm>
        </p:spPr>
        <p:txBody>
          <a:bodyPr/>
          <a:lstStyle/>
          <a:p>
            <a:pPr algn="ctr"/>
            <a:r>
              <a:rPr lang="en-US" sz="4400" dirty="0"/>
              <a:t> 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7E40F5E9-6F18-4648-A211-71FD4CB8E282}"/>
              </a:ext>
            </a:extLst>
          </p:cNvPr>
          <p:cNvSpPr txBox="1">
            <a:spLocks/>
          </p:cNvSpPr>
          <p:nvPr/>
        </p:nvSpPr>
        <p:spPr>
          <a:xfrm>
            <a:off x="6427697" y="1712719"/>
            <a:ext cx="4437529" cy="3432557"/>
          </a:xfrm>
          <a:prstGeom prst="rect">
            <a:avLst/>
          </a:prstGeom>
          <a:gradFill>
            <a:gsLst>
              <a:gs pos="83186">
                <a:schemeClr val="tx1"/>
              </a:gs>
              <a:gs pos="0">
                <a:schemeClr val="accent1">
                  <a:alpha val="50000"/>
                </a:schemeClr>
              </a:gs>
              <a:gs pos="46000">
                <a:schemeClr val="accent1">
                  <a:lumMod val="50000"/>
                  <a:alpha val="90000"/>
                </a:schemeClr>
              </a:gs>
            </a:gsLst>
            <a:lin ang="3600000" scaled="0"/>
          </a:gradFill>
        </p:spPr>
        <p:txBody>
          <a:bodyPr vert="horz" lIns="72000" tIns="180000" rIns="180000" bIns="0" rtlCol="0" anchor="t">
            <a:noAutofit/>
          </a:bodyPr>
          <a:lstStyle>
            <a:lvl1pPr algn="r" defTabSz="914400" rtl="0" eaLnBrk="1" latinLnBrk="0" hangingPunct="1">
              <a:lnSpc>
                <a:spcPts val="4700"/>
              </a:lnSpc>
              <a:spcBef>
                <a:spcPct val="0"/>
              </a:spcBef>
              <a:buNone/>
              <a:defRPr sz="4500" kern="1200">
                <a:solidFill>
                  <a:schemeClr val="bg1"/>
                </a:solidFill>
                <a:latin typeface="Rockwell" panose="02060603020205020403" pitchFamily="18" charset="0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latin typeface="+mj-lt"/>
              </a:rPr>
              <a:t>6.  </a:t>
            </a:r>
            <a:r>
              <a:rPr lang="en-US" sz="2000" kern="1200" dirty="0">
                <a:effectLst/>
                <a:latin typeface="+mj-lt"/>
                <a:ea typeface="+mn-ea"/>
                <a:cs typeface="+mn-cs"/>
              </a:rPr>
              <a:t>Preparing Frontend and Backend</a:t>
            </a:r>
            <a:br>
              <a:rPr lang="en-US" sz="2400" dirty="0">
                <a:latin typeface="+mj-lt"/>
              </a:rPr>
            </a:br>
            <a:r>
              <a:rPr lang="en-US" sz="2000" dirty="0">
                <a:latin typeface="+mj-lt"/>
              </a:rPr>
              <a:t>7</a:t>
            </a:r>
            <a:r>
              <a:rPr lang="en-US" sz="2400" dirty="0"/>
              <a:t>. </a:t>
            </a:r>
            <a:r>
              <a:rPr lang="en-US" sz="2400" dirty="0">
                <a:latin typeface="+mj-lt"/>
              </a:rPr>
              <a:t> </a:t>
            </a:r>
            <a:r>
              <a:rPr lang="en-US" sz="2000" kern="1200" dirty="0">
                <a:effectLst/>
                <a:latin typeface="+mj-lt"/>
                <a:ea typeface="+mn-ea"/>
                <a:cs typeface="+mn-cs"/>
              </a:rPr>
              <a:t>Deploying on  a Website</a:t>
            </a:r>
          </a:p>
          <a:p>
            <a:pPr algn="l"/>
            <a:r>
              <a:rPr lang="en-US" sz="2000" dirty="0">
                <a:latin typeface="+mj-lt"/>
                <a:ea typeface="+mn-ea"/>
                <a:cs typeface="+mn-cs"/>
              </a:rPr>
              <a:t>8.  Database for additional details</a:t>
            </a:r>
            <a:br>
              <a:rPr lang="en-US" sz="2000" dirty="0"/>
            </a:br>
            <a:r>
              <a:rPr lang="en-US" sz="2000" dirty="0"/>
              <a:t>9.  Make Predictions</a:t>
            </a:r>
          </a:p>
          <a:p>
            <a:pPr algn="l"/>
            <a:r>
              <a:rPr lang="en-US" sz="2000" dirty="0"/>
              <a:t>10. References</a:t>
            </a:r>
          </a:p>
        </p:txBody>
      </p:sp>
    </p:spTree>
    <p:extLst>
      <p:ext uri="{BB962C8B-B14F-4D97-AF65-F5344CB8AC3E}">
        <p14:creationId xmlns:p14="http://schemas.microsoft.com/office/powerpoint/2010/main" val="1892918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polygon architecture" title="Abstract polygon architecture">
            <a:extLst>
              <a:ext uri="{FF2B5EF4-FFF2-40B4-BE49-F238E27FC236}">
                <a16:creationId xmlns:a16="http://schemas.microsoft.com/office/drawing/2014/main" id="{DA7943F9-B739-42DB-8439-2892A8140F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6771584" y="144000"/>
            <a:ext cx="5275131" cy="6048000"/>
          </a:xfr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B7D2F0-D16B-4916-87C1-9B29D9E765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6339584" cy="3358164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/>
              <a:t>Using Python </a:t>
            </a:r>
          </a:p>
          <a:p>
            <a:pPr marL="0" indent="0">
              <a:buNone/>
            </a:pPr>
            <a:r>
              <a:rPr lang="en-US" sz="2200" dirty="0"/>
              <a:t>This project is made in python completely.</a:t>
            </a:r>
          </a:p>
          <a:p>
            <a:r>
              <a:rPr lang="en-US" sz="2200" dirty="0"/>
              <a:t>Deep learning Architecture (CNN).</a:t>
            </a:r>
          </a:p>
          <a:p>
            <a:r>
              <a:rPr lang="en-US" sz="2200" dirty="0"/>
              <a:t>Backend in Python using Python-Flask.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6599" y="2438399"/>
            <a:ext cx="4590825" cy="3044399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66EEB513-467F-4991-82EC-AD68FC132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9329" y="3727003"/>
            <a:ext cx="3966883" cy="1406931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the basic idea is to implementing a Deep network which can predict the type of skin infection.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2" descr="The meaning and symbolism of the word - «Python»">
            <a:extLst>
              <a:ext uri="{FF2B5EF4-FFF2-40B4-BE49-F238E27FC236}">
                <a16:creationId xmlns:a16="http://schemas.microsoft.com/office/drawing/2014/main" id="{B9E39B6F-6757-4BD1-AE47-CCB2C4EE49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9" r="12987"/>
          <a:stretch/>
        </p:blipFill>
        <p:spPr bwMode="auto">
          <a:xfrm>
            <a:off x="1496453" y="887633"/>
            <a:ext cx="3352799" cy="2474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polygon architecture" title="Abstract polygon architecture">
            <a:extLst>
              <a:ext uri="{FF2B5EF4-FFF2-40B4-BE49-F238E27FC236}">
                <a16:creationId xmlns:a16="http://schemas.microsoft.com/office/drawing/2014/main" id="{7FF3C627-08E1-4680-A166-134CAC4F434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4000" y="147229"/>
            <a:ext cx="5280100" cy="60536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007" y="2855194"/>
            <a:ext cx="4840085" cy="1626013"/>
          </a:xfrm>
        </p:spPr>
        <p:txBody>
          <a:bodyPr/>
          <a:lstStyle/>
          <a:p>
            <a:pPr algn="ctr"/>
            <a:r>
              <a:rPr lang="en-US" dirty="0"/>
              <a:t>Dataset And Cleansing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66EEB513-467F-4991-82EC-AD68FC132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006" y="4648478"/>
            <a:ext cx="4840085" cy="1057509"/>
          </a:xfrm>
        </p:spPr>
        <p:txBody>
          <a:bodyPr/>
          <a:lstStyle/>
          <a:p>
            <a:pPr algn="ctr"/>
            <a:r>
              <a:rPr lang="en-US" sz="2200" dirty="0"/>
              <a:t>We got this dataset from one of the Kaggle’s challenge, where the highest accuracy was around 20%.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3B7D2F0-D16B-4916-87C1-9B29D9E765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1214750"/>
            <a:ext cx="5472000" cy="4428499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/>
              <a:t>Work on data step by step</a:t>
            </a:r>
          </a:p>
          <a:p>
            <a:endParaRPr lang="en-US" sz="800" dirty="0"/>
          </a:p>
          <a:p>
            <a:r>
              <a:rPr lang="en-US" sz="2000" dirty="0"/>
              <a:t>There were 23 diseases in the dataset before.</a:t>
            </a:r>
          </a:p>
          <a:p>
            <a:endParaRPr lang="en-US" sz="200" dirty="0"/>
          </a:p>
          <a:p>
            <a:r>
              <a:rPr lang="en-US" sz="2000" dirty="0"/>
              <a:t>Now there are 18 diseases because samples picture of those 5 diseases were such a waste like some body scan, x-rays, etc.</a:t>
            </a:r>
          </a:p>
          <a:p>
            <a:endParaRPr lang="en-US" sz="100" dirty="0"/>
          </a:p>
          <a:p>
            <a:r>
              <a:rPr lang="en-US" sz="2000" dirty="0"/>
              <a:t>Deleted those folder.</a:t>
            </a:r>
          </a:p>
          <a:p>
            <a:endParaRPr lang="en-US" sz="200" dirty="0"/>
          </a:p>
          <a:p>
            <a:r>
              <a:rPr lang="en-US" sz="2000" dirty="0"/>
              <a:t>Cleaned other samples pictures.</a:t>
            </a:r>
          </a:p>
          <a:p>
            <a:endParaRPr lang="en-US" sz="200" dirty="0"/>
          </a:p>
          <a:p>
            <a:r>
              <a:rPr lang="en-US" sz="2000" dirty="0"/>
              <a:t>Selected some pictures from each folder which were appropriate for training to get better result.</a:t>
            </a:r>
          </a:p>
          <a:p>
            <a:pPr marL="0" indent="0">
              <a:buNone/>
            </a:pPr>
            <a:endParaRPr lang="en-US" sz="200" dirty="0"/>
          </a:p>
          <a:p>
            <a:r>
              <a:rPr lang="en-US" sz="2000" dirty="0"/>
              <a:t>Performed same steps for Test dataset.</a:t>
            </a:r>
          </a:p>
          <a:p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White"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159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300" y="602977"/>
            <a:ext cx="11543400" cy="432000"/>
          </a:xfrm>
        </p:spPr>
        <p:txBody>
          <a:bodyPr/>
          <a:lstStyle/>
          <a:p>
            <a:r>
              <a:rPr lang="en-US" sz="4000" dirty="0"/>
              <a:t>Model architecture and Hyper-parameters-tuning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61246"/>
            <a:ext cx="5472000" cy="360000"/>
          </a:xfrm>
        </p:spPr>
        <p:txBody>
          <a:bodyPr/>
          <a:lstStyle/>
          <a:p>
            <a:r>
              <a:rPr lang="en-US" sz="3000" dirty="0"/>
              <a:t>Convolutional Neural Network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3054172"/>
            <a:ext cx="5664000" cy="2018667"/>
          </a:xfrm>
        </p:spPr>
        <p:txBody>
          <a:bodyPr/>
          <a:lstStyle/>
          <a:p>
            <a:r>
              <a:rPr lang="en-US" sz="2200" dirty="0">
                <a:solidFill>
                  <a:schemeClr val="bg1">
                    <a:lumMod val="40000"/>
                    <a:lumOff val="60000"/>
                  </a:schemeClr>
                </a:solidFill>
                <a:latin typeface="Anton"/>
              </a:rPr>
              <a:t>One of the most popular  Neural Network in Image Classification and Detection Tasks</a:t>
            </a:r>
            <a:r>
              <a:rPr lang="en-US" sz="2200" dirty="0"/>
              <a:t>. </a:t>
            </a:r>
          </a:p>
          <a:p>
            <a:endParaRPr lang="en-US" sz="1100" dirty="0"/>
          </a:p>
          <a:p>
            <a:pPr lvl="1"/>
            <a:r>
              <a:rPr lang="en-US" sz="2000" dirty="0"/>
              <a:t>Convolutional layer, pooling layer, Activation and Batch Normalization.</a:t>
            </a:r>
          </a:p>
          <a:p>
            <a:pPr lvl="1"/>
            <a:r>
              <a:rPr lang="en-US" sz="2000" dirty="0"/>
              <a:t>Fully connected Neural Network which produces output.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162471"/>
            <a:ext cx="5472000" cy="358775"/>
          </a:xfrm>
        </p:spPr>
        <p:txBody>
          <a:bodyPr/>
          <a:lstStyle/>
          <a:p>
            <a:r>
              <a:rPr lang="en-US" sz="3000" dirty="0"/>
              <a:t>Hyper-Parameters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0599" y="3054172"/>
            <a:ext cx="5472113" cy="1865841"/>
          </a:xfrm>
        </p:spPr>
        <p:txBody>
          <a:bodyPr/>
          <a:lstStyle/>
          <a:p>
            <a:r>
              <a:rPr lang="en-US" sz="2200" dirty="0">
                <a:solidFill>
                  <a:schemeClr val="bg1"/>
                </a:solidFill>
                <a:latin typeface="Anton" panose="020B0604020202020204" charset="0"/>
                <a:cs typeface="Anton" panose="020B0604020202020204" charset="0"/>
              </a:rPr>
              <a:t>Hyper-parameter are the parameters that are independent of Data.</a:t>
            </a:r>
          </a:p>
          <a:p>
            <a:endParaRPr lang="en-US" sz="1100" dirty="0">
              <a:latin typeface="Anton" panose="020B0604020202020204" charset="0"/>
              <a:cs typeface="Anton" panose="020B0604020202020204" charset="0"/>
            </a:endParaRPr>
          </a:p>
          <a:p>
            <a:pPr lvl="1"/>
            <a:r>
              <a:rPr lang="en-US" sz="2000" dirty="0"/>
              <a:t>Stride, Pool, Filters, etc. </a:t>
            </a:r>
          </a:p>
          <a:p>
            <a:pPr lvl="1"/>
            <a:r>
              <a:rPr lang="en-US" sz="2000" dirty="0"/>
              <a:t>Learning rate, gamma, beta etc.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023469" y="1021447"/>
            <a:ext cx="8994588" cy="592200"/>
          </a:xfrm>
        </p:spPr>
        <p:txBody>
          <a:bodyPr/>
          <a:lstStyle/>
          <a:p>
            <a:r>
              <a:rPr lang="en-US" dirty="0"/>
              <a:t>Blue line showing accuracy and loss per epoch during training where orange line represents the accuracy and loss per epoch during test.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White"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And Loss Chart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CF6BA29-0641-4A09-94C3-0244B0373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9536" y="1990164"/>
            <a:ext cx="4686189" cy="4007753"/>
          </a:xfrm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98AE7949-5CE5-4C24-A270-42E225349305}"/>
              </a:ext>
            </a:extLst>
          </p:cNvPr>
          <p:cNvPicPr>
            <a:picLocks noGrp="1" noChangeAspect="1"/>
          </p:cNvPicPr>
          <p:nvPr>
            <p:ph idx="34"/>
          </p:nvPr>
        </p:nvPicPr>
        <p:blipFill rotWithShape="1">
          <a:blip r:embed="rId3"/>
          <a:srcRect b="2362"/>
          <a:stretch/>
        </p:blipFill>
        <p:spPr>
          <a:xfrm>
            <a:off x="6713515" y="1984892"/>
            <a:ext cx="4662698" cy="4007753"/>
          </a:xfrm>
        </p:spPr>
      </p:pic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 bwMode="grayWhite"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248" y="747092"/>
            <a:ext cx="11340000" cy="603424"/>
          </a:xfrm>
        </p:spPr>
        <p:txBody>
          <a:bodyPr/>
          <a:lstStyle/>
          <a:p>
            <a:r>
              <a:rPr lang="en-US" sz="4000" dirty="0"/>
              <a:t>Deploying Our Trained model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373E0D-0758-4081-B03C-BB90B60CD07A}"/>
              </a:ext>
            </a:extLst>
          </p:cNvPr>
          <p:cNvSpPr txBox="1"/>
          <p:nvPr/>
        </p:nvSpPr>
        <p:spPr>
          <a:xfrm>
            <a:off x="1019735" y="1566112"/>
            <a:ext cx="101525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After completion of training of our model and we have saved it using </a:t>
            </a:r>
            <a:r>
              <a:rPr lang="en-US" sz="2000" dirty="0" err="1">
                <a:solidFill>
                  <a:schemeClr val="bg1"/>
                </a:solidFill>
              </a:rPr>
              <a:t>Keras</a:t>
            </a:r>
            <a:r>
              <a:rPr lang="en-US" sz="2000" dirty="0">
                <a:solidFill>
                  <a:schemeClr val="bg1"/>
                </a:solidFill>
              </a:rPr>
              <a:t> API. So now we can use that saved model anywhere like in Android application, Computer Software, Website, etc.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C266E4-1755-4BF1-873F-86D109EB676B}"/>
              </a:ext>
            </a:extLst>
          </p:cNvPr>
          <p:cNvSpPr txBox="1"/>
          <p:nvPr/>
        </p:nvSpPr>
        <p:spPr>
          <a:xfrm>
            <a:off x="699248" y="3167390"/>
            <a:ext cx="9641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We have chosen Website to develop our project because :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6DFF0C-6007-426F-A82F-229E0A11CEC3}"/>
              </a:ext>
            </a:extLst>
          </p:cNvPr>
          <p:cNvSpPr txBox="1"/>
          <p:nvPr/>
        </p:nvSpPr>
        <p:spPr>
          <a:xfrm>
            <a:off x="1196788" y="3845186"/>
            <a:ext cx="99754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To provide it free of cost and for better reach to people.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To save time of user.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No headache like installation and no space requirement.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Black wood grain" title="Black wood grain">
            <a:extLst>
              <a:ext uri="{FF2B5EF4-FFF2-40B4-BE49-F238E27FC236}">
                <a16:creationId xmlns:a16="http://schemas.microsoft.com/office/drawing/2014/main" id="{1DFA8E42-E4CC-4EE9-BE99-2FFA2EC79C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55681" y="120256"/>
            <a:ext cx="11999956" cy="6617487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76F06C-FA7B-4713-A8F2-D9AA91923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32" y="3846627"/>
            <a:ext cx="5125763" cy="26759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9FBA54D-A68E-4332-ADF9-F98504DB8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32" y="335409"/>
            <a:ext cx="5125763" cy="27708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767D4A-0B54-4881-B70D-B6EEC54643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255" y="3846627"/>
            <a:ext cx="5317413" cy="26984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37392B5-7456-4F7F-9E7C-D6DAAD8EE8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7255" y="393192"/>
            <a:ext cx="5236731" cy="27708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70F011-C033-45BD-A2B2-55675EAD02CC}"/>
              </a:ext>
            </a:extLst>
          </p:cNvPr>
          <p:cNvSpPr txBox="1"/>
          <p:nvPr/>
        </p:nvSpPr>
        <p:spPr>
          <a:xfrm>
            <a:off x="247332" y="3281082"/>
            <a:ext cx="5125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Frontend of our project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BB6A8F-ABD6-4FAF-9CAD-79455F98423F}"/>
              </a:ext>
            </a:extLst>
          </p:cNvPr>
          <p:cNvSpPr txBox="1"/>
          <p:nvPr/>
        </p:nvSpPr>
        <p:spPr>
          <a:xfrm>
            <a:off x="6818905" y="3281082"/>
            <a:ext cx="5125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List of diseases</a:t>
            </a:r>
          </a:p>
        </p:txBody>
      </p:sp>
    </p:spTree>
    <p:extLst>
      <p:ext uri="{BB962C8B-B14F-4D97-AF65-F5344CB8AC3E}">
        <p14:creationId xmlns:p14="http://schemas.microsoft.com/office/powerpoint/2010/main" val="2060702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DAD71C-F1E4-483E-A522-A939435B64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9099" y="387484"/>
            <a:ext cx="4873787" cy="816076"/>
          </a:xfrm>
        </p:spPr>
        <p:txBody>
          <a:bodyPr/>
          <a:lstStyle/>
          <a:p>
            <a:pPr algn="l"/>
            <a:r>
              <a:rPr lang="en-US" dirty="0"/>
              <a:t>Python - Flask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C742378-7C4E-4B86-8C1E-6CAE771F49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600" y="4807324"/>
            <a:ext cx="3830920" cy="1001758"/>
          </a:xfrm>
        </p:spPr>
        <p:txBody>
          <a:bodyPr/>
          <a:lstStyle/>
          <a:p>
            <a:pPr algn="l"/>
            <a:r>
              <a:rPr lang="en-US" dirty="0"/>
              <a:t>Flask is Python framework or module for backend development and for web applications.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9392E-517F-4B4F-A756-D860C35E8B8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BC9FA2-C257-455C-A08D-4C024034DE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" r="29828"/>
          <a:stretch/>
        </p:blipFill>
        <p:spPr>
          <a:xfrm>
            <a:off x="6212541" y="224264"/>
            <a:ext cx="5719482" cy="5862918"/>
          </a:xfrm>
          <a:prstGeom prst="rect">
            <a:avLst/>
          </a:prstGeom>
        </p:spPr>
      </p:pic>
      <p:pic>
        <p:nvPicPr>
          <p:cNvPr id="8" name="Picture 6" descr="Flask Python Logo, HD Png Download , Transparent Png Image - PNGitem">
            <a:extLst>
              <a:ext uri="{FF2B5EF4-FFF2-40B4-BE49-F238E27FC236}">
                <a16:creationId xmlns:a16="http://schemas.microsoft.com/office/drawing/2014/main" id="{B8477B00-F122-4F32-869E-44F8733A50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9" t="2740" r="2686" b="31142"/>
          <a:stretch/>
        </p:blipFill>
        <p:spPr bwMode="auto">
          <a:xfrm>
            <a:off x="1393210" y="1549797"/>
            <a:ext cx="2933700" cy="275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423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1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56AFF"/>
      </a:accent1>
      <a:accent2>
        <a:srgbClr val="FF391E"/>
      </a:accent2>
      <a:accent3>
        <a:srgbClr val="A1CC18"/>
      </a:accent3>
      <a:accent4>
        <a:srgbClr val="FFC000"/>
      </a:accent4>
      <a:accent5>
        <a:srgbClr val="1554B2"/>
      </a:accent5>
      <a:accent6>
        <a:srgbClr val="8BB20C"/>
      </a:accent6>
      <a:hlink>
        <a:srgbClr val="056AFF"/>
      </a:hlink>
      <a:folHlink>
        <a:srgbClr val="056AFF"/>
      </a:folHlink>
    </a:clrScheme>
    <a:fontScheme name="Custom 150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83186">
              <a:schemeClr val="tx1"/>
            </a:gs>
            <a:gs pos="0">
              <a:schemeClr val="accent1">
                <a:alpha val="50000"/>
              </a:schemeClr>
            </a:gs>
            <a:gs pos="46000">
              <a:schemeClr val="accent1">
                <a:lumMod val="50000"/>
                <a:alpha val="90000"/>
              </a:schemeClr>
            </a:gs>
          </a:gsLst>
          <a:lin ang="3600000" scaled="0"/>
        </a:gradFill>
      </a:spPr>
      <a:bodyPr vert="horz" lIns="72000" tIns="180000" rIns="180000" bIns="0" rtlCol="0" anchor="t">
        <a:noAutofit/>
      </a:bodyPr>
      <a:lstStyle>
        <a:defPPr algn="r">
          <a:lnSpc>
            <a:spcPts val="4700"/>
          </a:lnSpc>
          <a:spcBef>
            <a:spcPct val="0"/>
          </a:spcBef>
          <a:defRPr sz="4500">
            <a:solidFill>
              <a:schemeClr val="bg1"/>
            </a:solidFill>
            <a:latin typeface="Rockwell" panose="02060603020205020403" pitchFamily="18" charset="0"/>
            <a:ea typeface="+mj-ea"/>
            <a:cs typeface="+mj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TF00564740_Dark wood presentation_CLR_v3" id="{49638A16-5E55-4B30-AEB1-0A03F30AF386}" vid="{D58A18CD-A37E-4397-8A63-7F191E6C54B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94B36EA-CF11-40D0-93CA-F9002F3EA3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4D3619-0FAE-444B-BDB2-2354531561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535D37E-7F4E-4FAA-AEBF-D3016C5066C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Dark wood presentation</Template>
  <TotalTime>6031</TotalTime>
  <Words>612</Words>
  <Application>Microsoft Office PowerPoint</Application>
  <PresentationFormat>Widescreen</PresentationFormat>
  <Paragraphs>91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Anton</vt:lpstr>
      <vt:lpstr>Arial</vt:lpstr>
      <vt:lpstr>Calibri</vt:lpstr>
      <vt:lpstr>Calibri Light</vt:lpstr>
      <vt:lpstr>DM Serif Display</vt:lpstr>
      <vt:lpstr>Rockwell</vt:lpstr>
      <vt:lpstr>Times New Roman</vt:lpstr>
      <vt:lpstr>Office Theme</vt:lpstr>
      <vt:lpstr>Skin Disease Classifier Using  Deep Learning</vt:lpstr>
      <vt:lpstr>1.  Dataset  2.  Data Cleansing 3.  Model Implementation 4.  Model Training 5.  Deployment </vt:lpstr>
      <vt:lpstr>Introduction</vt:lpstr>
      <vt:lpstr>Dataset And Cleansing</vt:lpstr>
      <vt:lpstr>Model architecture and Hyper-parameters-tuning</vt:lpstr>
      <vt:lpstr>Accuracy And Loss Chart</vt:lpstr>
      <vt:lpstr>Deploying Our Trained model</vt:lpstr>
      <vt:lpstr>PowerPoint Presentation</vt:lpstr>
      <vt:lpstr>Python - Flask</vt:lpstr>
      <vt:lpstr>Additional Detail Database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 Disease Classifier Using  Deep Learning</dc:title>
  <dc:creator>tushar kumar</dc:creator>
  <cp:lastModifiedBy>tushar kumar</cp:lastModifiedBy>
  <cp:revision>43</cp:revision>
  <dcterms:created xsi:type="dcterms:W3CDTF">2021-04-19T17:27:48Z</dcterms:created>
  <dcterms:modified xsi:type="dcterms:W3CDTF">2021-05-17T15:46:27Z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